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360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7563F-478D-4665-A4A2-67134080AF3C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874BF-310E-4127-B526-915765EC271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6687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874BF-310E-4127-B526-915765EC2712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3901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A0F8-8F23-4057-9F33-9BE6DAC27B37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B6A1-1546-4BE6-A83E-F6CE5FAC8DC8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A0F8-8F23-4057-9F33-9BE6DAC27B37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B6A1-1546-4BE6-A83E-F6CE5FAC8DC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A0F8-8F23-4057-9F33-9BE6DAC27B37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B6A1-1546-4BE6-A83E-F6CE5FAC8DC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A0F8-8F23-4057-9F33-9BE6DAC27B37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B6A1-1546-4BE6-A83E-F6CE5FAC8DC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A0F8-8F23-4057-9F33-9BE6DAC27B37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B6A1-1546-4BE6-A83E-F6CE5FAC8DC8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A0F8-8F23-4057-9F33-9BE6DAC27B37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B6A1-1546-4BE6-A83E-F6CE5FAC8DC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A0F8-8F23-4057-9F33-9BE6DAC27B37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B6A1-1546-4BE6-A83E-F6CE5FAC8DC8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A0F8-8F23-4057-9F33-9BE6DAC27B37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B6A1-1546-4BE6-A83E-F6CE5FAC8DC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A0F8-8F23-4057-9F33-9BE6DAC27B37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B6A1-1546-4BE6-A83E-F6CE5FAC8DC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A0F8-8F23-4057-9F33-9BE6DAC27B37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B6A1-1546-4BE6-A83E-F6CE5FAC8DC8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A0F8-8F23-4057-9F33-9BE6DAC27B37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B6A1-1546-4BE6-A83E-F6CE5FAC8DC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43DA0F8-8F23-4057-9F33-9BE6DAC27B37}" type="datetimeFigureOut">
              <a:rPr lang="en-CA" smtClean="0"/>
              <a:t>2021-04-01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926B6A1-1546-4BE6-A83E-F6CE5FAC8DC8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Ages and Stages of Youth Development 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30" name="Picture 6" descr="http://www.ciavancouver.ca/wp-content/uploads/2012/08/13-photo-by-Luis-La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505200"/>
            <a:ext cx="3457574" cy="322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773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Characteristics of 11-12 </a:t>
            </a:r>
            <a:endParaRPr lang="en-CA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Physical</a:t>
            </a:r>
            <a:endParaRPr lang="en-CA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changes</a:t>
            </a:r>
          </a:p>
          <a:p>
            <a:r>
              <a:rPr lang="en-US" dirty="0"/>
              <a:t>Girls are developing and concerned about body image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Implications? 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b="1" dirty="0"/>
              <a:t>Social</a:t>
            </a:r>
            <a:endParaRPr lang="en-CA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724400" y="2362200"/>
            <a:ext cx="3931920" cy="39512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Activities involving opposite sex</a:t>
            </a:r>
          </a:p>
          <a:p>
            <a:r>
              <a:rPr lang="en-US" dirty="0"/>
              <a:t>Interested in opinion of peers </a:t>
            </a:r>
          </a:p>
          <a:p>
            <a:r>
              <a:rPr lang="en-US" dirty="0"/>
              <a:t>Adult role models </a:t>
            </a:r>
          </a:p>
          <a:p>
            <a:r>
              <a:rPr lang="en-US" dirty="0"/>
              <a:t>Opinionated and independent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Implications? </a:t>
            </a:r>
          </a:p>
        </p:txBody>
      </p:sp>
    </p:spTree>
    <p:extLst>
      <p:ext uri="{BB962C8B-B14F-4D97-AF65-F5344CB8AC3E}">
        <p14:creationId xmlns:p14="http://schemas.microsoft.com/office/powerpoint/2010/main" val="2971548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Characteristics of 11-12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/>
              <a:t>Emotional </a:t>
            </a:r>
            <a:endParaRPr lang="en-CA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Compares themselves to others</a:t>
            </a:r>
          </a:p>
          <a:p>
            <a:r>
              <a:rPr lang="en-US" dirty="0"/>
              <a:t>All about ME!</a:t>
            </a:r>
          </a:p>
          <a:p>
            <a:r>
              <a:rPr lang="en-US" dirty="0"/>
              <a:t>Emotions are a roller-coaster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Implications? 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Intellectual </a:t>
            </a:r>
            <a:endParaRPr lang="en-CA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Gaining study skills</a:t>
            </a:r>
          </a:p>
          <a:p>
            <a:r>
              <a:rPr lang="en-US" dirty="0"/>
              <a:t>Learning abstract thinking</a:t>
            </a:r>
          </a:p>
          <a:p>
            <a:r>
              <a:rPr lang="en-US" dirty="0"/>
              <a:t>In-depth and long-term experiences</a:t>
            </a:r>
          </a:p>
          <a:p>
            <a:r>
              <a:rPr lang="en-US" dirty="0"/>
              <a:t>Fantasy to reality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Implications? 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11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Ages 13-16 </a:t>
            </a:r>
            <a:endParaRPr lang="en-CA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Jot down three characteristics </a:t>
            </a:r>
            <a:r>
              <a:rPr lang="en-CA" dirty="0"/>
              <a:t>you think of when you envision 13-16 year olds</a:t>
            </a:r>
          </a:p>
        </p:txBody>
      </p:sp>
      <p:pic>
        <p:nvPicPr>
          <p:cNvPr id="2050" name="Picture 2" descr="http://www.mvymca.org/sites/default/files/youth%20developme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935147"/>
            <a:ext cx="3774616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688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Characteristics of 13-16 </a:t>
            </a:r>
            <a:endParaRPr lang="en-CA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Physical</a:t>
            </a:r>
            <a:endParaRPr lang="en-CA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Body image- concerned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Implications? 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b="1" dirty="0"/>
              <a:t>Social</a:t>
            </a:r>
            <a:endParaRPr lang="en-CA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724400" y="2362200"/>
            <a:ext cx="3931920" cy="3951288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Activities involving opposite sex</a:t>
            </a:r>
          </a:p>
          <a:p>
            <a:r>
              <a:rPr lang="en-US" dirty="0"/>
              <a:t>Search for intimacy</a:t>
            </a:r>
          </a:p>
          <a:p>
            <a:r>
              <a:rPr lang="en-US" dirty="0"/>
              <a:t>Desire for respect 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Implications? </a:t>
            </a:r>
          </a:p>
        </p:txBody>
      </p:sp>
    </p:spTree>
    <p:extLst>
      <p:ext uri="{BB962C8B-B14F-4D97-AF65-F5344CB8AC3E}">
        <p14:creationId xmlns:p14="http://schemas.microsoft.com/office/powerpoint/2010/main" val="3456839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Characteristics of 13-16 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/>
              <a:t>Emotional </a:t>
            </a:r>
            <a:endParaRPr lang="en-CA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Developing:</a:t>
            </a:r>
          </a:p>
          <a:p>
            <a:pPr lvl="1"/>
            <a:r>
              <a:rPr lang="en-US" dirty="0"/>
              <a:t>Confidence</a:t>
            </a:r>
          </a:p>
          <a:p>
            <a:pPr lvl="1"/>
            <a:r>
              <a:rPr lang="en-US" dirty="0"/>
              <a:t>Independence</a:t>
            </a:r>
          </a:p>
          <a:p>
            <a:r>
              <a:rPr lang="en-US" dirty="0"/>
              <a:t>Gaining respect </a:t>
            </a:r>
          </a:p>
          <a:p>
            <a:r>
              <a:rPr lang="en-US" dirty="0"/>
              <a:t>Uniqueness</a:t>
            </a:r>
          </a:p>
          <a:p>
            <a:r>
              <a:rPr lang="en-US" dirty="0"/>
              <a:t>Values and beliefs</a:t>
            </a:r>
          </a:p>
          <a:p>
            <a:r>
              <a:rPr lang="en-US" dirty="0"/>
              <a:t>Tasks without supervision</a:t>
            </a:r>
          </a:p>
          <a:p>
            <a:endParaRPr lang="en-US" dirty="0"/>
          </a:p>
          <a:p>
            <a:r>
              <a:rPr lang="en-US" dirty="0"/>
              <a:t>Implications? 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Intellectual </a:t>
            </a:r>
            <a:endParaRPr lang="en-CA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Mastering abstract thinking</a:t>
            </a:r>
          </a:p>
          <a:p>
            <a:r>
              <a:rPr lang="en-US" dirty="0"/>
              <a:t>Behavior impacts future</a:t>
            </a:r>
          </a:p>
          <a:p>
            <a:r>
              <a:rPr lang="en-US" dirty="0"/>
              <a:t>Show others learning</a:t>
            </a:r>
          </a:p>
          <a:p>
            <a:r>
              <a:rPr lang="en-US" dirty="0"/>
              <a:t>No to meaningless activities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Implications? 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0571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Practical Implications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Younger Children:</a:t>
            </a:r>
          </a:p>
          <a:p>
            <a:pPr lvl="1"/>
            <a:r>
              <a:rPr lang="en-US" dirty="0"/>
              <a:t>Limited by developmental capacities</a:t>
            </a:r>
          </a:p>
          <a:p>
            <a:pPr lvl="1"/>
            <a:r>
              <a:rPr lang="en-US" dirty="0"/>
              <a:t>Organize activities &amp; events that are age appropriate </a:t>
            </a:r>
          </a:p>
          <a:p>
            <a:pPr lvl="1"/>
            <a:r>
              <a:rPr lang="en-US" dirty="0"/>
              <a:t>Active involvement over competition </a:t>
            </a:r>
          </a:p>
          <a:p>
            <a:pPr lvl="1"/>
            <a:r>
              <a:rPr lang="en-US" dirty="0"/>
              <a:t>Be generous with praise </a:t>
            </a:r>
          </a:p>
          <a:p>
            <a:pPr lvl="1"/>
            <a:r>
              <a:rPr lang="en-US" dirty="0"/>
              <a:t>Encourage exploration </a:t>
            </a:r>
          </a:p>
          <a:p>
            <a:pPr lvl="1"/>
            <a:r>
              <a:rPr lang="en-US" dirty="0"/>
              <a:t>Clear rules, boundaries, and structure </a:t>
            </a:r>
          </a:p>
          <a:p>
            <a:r>
              <a:rPr lang="en-US" dirty="0"/>
              <a:t>Adolescents/teens: </a:t>
            </a:r>
          </a:p>
          <a:p>
            <a:pPr lvl="1"/>
            <a:r>
              <a:rPr lang="en-US" dirty="0"/>
              <a:t>Encourage emerging independence – maintain rules/structure</a:t>
            </a:r>
          </a:p>
          <a:p>
            <a:pPr lvl="1"/>
            <a:r>
              <a:rPr lang="en-US" dirty="0"/>
              <a:t>Sensitive to self-image issues </a:t>
            </a:r>
          </a:p>
          <a:p>
            <a:pPr lvl="1"/>
            <a:r>
              <a:rPr lang="en-US" dirty="0"/>
              <a:t>Open to discussing sensitive issues</a:t>
            </a:r>
          </a:p>
          <a:p>
            <a:pPr lvl="1"/>
            <a:r>
              <a:rPr lang="en-US" dirty="0"/>
              <a:t>Foster positive peer interaction</a:t>
            </a:r>
          </a:p>
          <a:p>
            <a:pPr lvl="1"/>
            <a:r>
              <a:rPr lang="en-US" dirty="0"/>
              <a:t>Provide constructive criticism along with positive feedback</a:t>
            </a:r>
          </a:p>
          <a:p>
            <a:pPr lvl="1"/>
            <a:r>
              <a:rPr lang="en-US" dirty="0"/>
              <a:t>Promote experiential learning opportunities 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43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Agenda </a:t>
            </a:r>
            <a:endParaRPr lang="en-C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Characteristics of Development</a:t>
            </a:r>
          </a:p>
          <a:p>
            <a:pPr marL="742950" indent="-742950">
              <a:buAutoNum type="arabicPeriod"/>
            </a:pPr>
            <a:r>
              <a:rPr lang="en-US" sz="3600" dirty="0"/>
              <a:t>Age 8-10</a:t>
            </a:r>
          </a:p>
          <a:p>
            <a:pPr marL="742950" indent="-742950">
              <a:buAutoNum type="arabicPeriod"/>
            </a:pPr>
            <a:r>
              <a:rPr lang="en-US" sz="3600" dirty="0"/>
              <a:t>Age 11-12</a:t>
            </a:r>
          </a:p>
          <a:p>
            <a:pPr marL="742950" indent="-742950">
              <a:buAutoNum type="arabicPeriod"/>
            </a:pPr>
            <a:r>
              <a:rPr lang="en-US" sz="3600"/>
              <a:t>Age 13-16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344484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Characteristics of Development </a:t>
            </a:r>
            <a:endParaRPr lang="en-C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Physical</a:t>
            </a:r>
          </a:p>
          <a:p>
            <a:r>
              <a:rPr lang="en-US" sz="4000" dirty="0"/>
              <a:t>Social</a:t>
            </a:r>
          </a:p>
          <a:p>
            <a:r>
              <a:rPr lang="en-US" sz="4000" dirty="0"/>
              <a:t>Emotional</a:t>
            </a:r>
          </a:p>
          <a:p>
            <a:r>
              <a:rPr lang="en-US" sz="4000" dirty="0"/>
              <a:t>Intellectual</a:t>
            </a:r>
            <a:endParaRPr lang="en-CA" sz="4000" dirty="0"/>
          </a:p>
        </p:txBody>
      </p:sp>
      <p:pic>
        <p:nvPicPr>
          <p:cNvPr id="5122" name="Picture 2" descr="http://3.bp.blogspot.com/-CEl7ymld188/TeUT4sDRdKI/AAAAAAAABG0/axWgk0N3K7A/s1600/Handpri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223" y="4361726"/>
            <a:ext cx="6635750" cy="230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672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Who/What Influences Growth and Development?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Parents</a:t>
            </a:r>
          </a:p>
          <a:p>
            <a:r>
              <a:rPr lang="en-US" dirty="0"/>
              <a:t>Caregivers</a:t>
            </a:r>
          </a:p>
          <a:p>
            <a:r>
              <a:rPr lang="en-US" dirty="0"/>
              <a:t>Teachers</a:t>
            </a:r>
          </a:p>
          <a:p>
            <a:r>
              <a:rPr lang="en-US" dirty="0"/>
              <a:t>Coaches</a:t>
            </a:r>
          </a:p>
          <a:p>
            <a:r>
              <a:rPr lang="en-US" dirty="0"/>
              <a:t>Extended Family</a:t>
            </a:r>
          </a:p>
          <a:p>
            <a:r>
              <a:rPr lang="en-US" dirty="0"/>
              <a:t>Peers/Friends</a:t>
            </a:r>
          </a:p>
          <a:p>
            <a:r>
              <a:rPr lang="en-US" dirty="0"/>
              <a:t>Community</a:t>
            </a:r>
          </a:p>
          <a:p>
            <a:r>
              <a:rPr lang="en-US" dirty="0"/>
              <a:t>Media</a:t>
            </a:r>
          </a:p>
          <a:p>
            <a:r>
              <a:rPr lang="en-US" dirty="0"/>
              <a:t>Heredity</a:t>
            </a:r>
          </a:p>
          <a:p>
            <a:r>
              <a:rPr lang="en-US" dirty="0"/>
              <a:t>Environment </a:t>
            </a:r>
            <a:endParaRPr lang="en-CA" dirty="0"/>
          </a:p>
        </p:txBody>
      </p:sp>
      <p:pic>
        <p:nvPicPr>
          <p:cNvPr id="6148" name="Picture 4" descr="http://s3.media.squarespace.com/production/1892222/19210459/wp-content/uploads/2010/12/genes-environment-choices-500x4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828800"/>
            <a:ext cx="4762500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705600" y="6324600"/>
            <a:ext cx="1828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7031620" y="6208853"/>
            <a:ext cx="1828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691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Principles of Development </a:t>
            </a:r>
            <a:endParaRPr lang="en-C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Orderly, not random</a:t>
            </a:r>
          </a:p>
          <a:p>
            <a:r>
              <a:rPr lang="en-US" sz="3200" dirty="0"/>
              <a:t>Continuous and Gradual Process</a:t>
            </a:r>
          </a:p>
          <a:p>
            <a:r>
              <a:rPr lang="en-US" sz="3200" dirty="0"/>
              <a:t>Varying Pace</a:t>
            </a:r>
          </a:p>
          <a:p>
            <a:r>
              <a:rPr lang="en-US" sz="3200" dirty="0"/>
              <a:t>Unique Temperament </a:t>
            </a:r>
          </a:p>
          <a:p>
            <a:r>
              <a:rPr lang="en-US" sz="3200" dirty="0"/>
              <a:t>Larger Context </a:t>
            </a:r>
          </a:p>
        </p:txBody>
      </p:sp>
    </p:spTree>
    <p:extLst>
      <p:ext uri="{BB962C8B-B14F-4D97-AF65-F5344CB8AC3E}">
        <p14:creationId xmlns:p14="http://schemas.microsoft.com/office/powerpoint/2010/main" val="1081449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Ages 8-10 </a:t>
            </a:r>
            <a:endParaRPr lang="en-CA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Jot down three characteristics </a:t>
            </a:r>
            <a:r>
              <a:rPr lang="en-CA" dirty="0"/>
              <a:t>you think of when you envision 8-10 year olds</a:t>
            </a:r>
          </a:p>
        </p:txBody>
      </p:sp>
      <p:pic>
        <p:nvPicPr>
          <p:cNvPr id="4098" name="Picture 2" descr="http://portsmouthymca.org/images/photo201006_0053_25_download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532" y="3029673"/>
            <a:ext cx="2609850" cy="326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988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Characteristics of 8-10 </a:t>
            </a:r>
            <a:endParaRPr lang="en-CA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Physical</a:t>
            </a:r>
            <a:endParaRPr lang="en-CA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Active </a:t>
            </a:r>
          </a:p>
          <a:p>
            <a:r>
              <a:rPr lang="en-US" dirty="0"/>
              <a:t>Growth spurt</a:t>
            </a:r>
          </a:p>
          <a:p>
            <a:r>
              <a:rPr lang="en-US" dirty="0"/>
              <a:t>Maturity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Implications? 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b="1" dirty="0"/>
              <a:t>Social</a:t>
            </a:r>
            <a:endParaRPr lang="en-CA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724400" y="2362200"/>
            <a:ext cx="3931920" cy="3951288"/>
          </a:xfrm>
        </p:spPr>
        <p:txBody>
          <a:bodyPr/>
          <a:lstStyle/>
          <a:p>
            <a:r>
              <a:rPr lang="en-US" dirty="0"/>
              <a:t>Limited understanding of others viewpoints </a:t>
            </a:r>
          </a:p>
          <a:p>
            <a:r>
              <a:rPr lang="en-US" dirty="0"/>
              <a:t>Make others happy</a:t>
            </a:r>
          </a:p>
          <a:p>
            <a:r>
              <a:rPr lang="en-US" dirty="0"/>
              <a:t>Please adults with successful completion of activities </a:t>
            </a:r>
          </a:p>
          <a:p>
            <a:endParaRPr lang="en-US" dirty="0"/>
          </a:p>
          <a:p>
            <a:r>
              <a:rPr lang="en-US" dirty="0"/>
              <a:t>Implications? </a:t>
            </a:r>
          </a:p>
        </p:txBody>
      </p:sp>
    </p:spTree>
    <p:extLst>
      <p:ext uri="{BB962C8B-B14F-4D97-AF65-F5344CB8AC3E}">
        <p14:creationId xmlns:p14="http://schemas.microsoft.com/office/powerpoint/2010/main" val="1293337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Characteristics of 8-10 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/>
              <a:t>Emotional </a:t>
            </a:r>
            <a:endParaRPr lang="en-CA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Moody</a:t>
            </a:r>
          </a:p>
          <a:p>
            <a:r>
              <a:rPr lang="en-US" dirty="0"/>
              <a:t>Individual Identity – Mimic </a:t>
            </a:r>
          </a:p>
          <a:p>
            <a:r>
              <a:rPr lang="en-US" dirty="0"/>
              <a:t>Fair and Equal </a:t>
            </a:r>
          </a:p>
          <a:p>
            <a:r>
              <a:rPr lang="en-US" dirty="0"/>
              <a:t>Question authority – guidance from adults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Implications? 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Intellectual </a:t>
            </a:r>
            <a:endParaRPr lang="en-CA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Black/white </a:t>
            </a:r>
          </a:p>
          <a:p>
            <a:r>
              <a:rPr lang="en-US" dirty="0"/>
              <a:t>Learning their favorite subjects, activities, and interests </a:t>
            </a:r>
          </a:p>
          <a:p>
            <a:r>
              <a:rPr lang="en-US" dirty="0"/>
              <a:t>Find solutions to problems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Implications? 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8048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Ages 11-12</a:t>
            </a:r>
            <a:endParaRPr lang="en-CA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Jot down three characteristics </a:t>
            </a:r>
            <a:r>
              <a:rPr lang="en-CA" dirty="0"/>
              <a:t>you think of when you envision 11-12 year olds</a:t>
            </a:r>
          </a:p>
        </p:txBody>
      </p:sp>
      <p:pic>
        <p:nvPicPr>
          <p:cNvPr id="3074" name="Picture 2" descr="http://www.rruk.org.uk/ESW/Images/yolo_youth_development%281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980481"/>
            <a:ext cx="360045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0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69cc7594-a819-4aad-b48a-378f02547f5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D0C09BC178804AA34D0D3924655C47" ma:contentTypeVersion="13" ma:contentTypeDescription="Create a new document." ma:contentTypeScope="" ma:versionID="b4896eb7e6901095024d946011462aa1">
  <xsd:schema xmlns:xsd="http://www.w3.org/2001/XMLSchema" xmlns:xs="http://www.w3.org/2001/XMLSchema" xmlns:p="http://schemas.microsoft.com/office/2006/metadata/properties" xmlns:ns2="69cc7594-a819-4aad-b48a-378f02547f5f" xmlns:ns3="63bd5e0e-8a6e-48ab-88fd-d96d407aef01" targetNamespace="http://schemas.microsoft.com/office/2006/metadata/properties" ma:root="true" ma:fieldsID="5b18bd011da26c20db5ade2a3d4e362e" ns2:_="" ns3:_="">
    <xsd:import namespace="69cc7594-a819-4aad-b48a-378f02547f5f"/>
    <xsd:import namespace="63bd5e0e-8a6e-48ab-88fd-d96d407aef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c7594-a819-4aad-b48a-378f02547f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s" ma:index="20" nillable="true" ma:displayName="Notes" ma:format="Dropdown" ma:internalName="Note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bd5e0e-8a6e-48ab-88fd-d96d407aef0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42BECF-F520-4F28-990E-14B399C54DAC}">
  <ds:schemaRefs>
    <ds:schemaRef ds:uri="http://schemas.microsoft.com/office/2006/metadata/properties"/>
    <ds:schemaRef ds:uri="http://schemas.microsoft.com/office/infopath/2007/PartnerControls"/>
    <ds:schemaRef ds:uri="69cc7594-a819-4aad-b48a-378f02547f5f"/>
  </ds:schemaRefs>
</ds:datastoreItem>
</file>

<file path=customXml/itemProps2.xml><?xml version="1.0" encoding="utf-8"?>
<ds:datastoreItem xmlns:ds="http://schemas.openxmlformats.org/officeDocument/2006/customXml" ds:itemID="{18B5F2D7-7CF2-471B-89BF-DAE784BFFA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B14604-A08E-4C8A-BF29-2F384BA933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cc7594-a819-4aad-b48a-378f02547f5f"/>
    <ds:schemaRef ds:uri="63bd5e0e-8a6e-48ab-88fd-d96d407aef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72</TotalTime>
  <Words>369</Words>
  <Application>Microsoft Office PowerPoint</Application>
  <PresentationFormat>On-screen Show (4:3)</PresentationFormat>
  <Paragraphs>159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Clarity</vt:lpstr>
      <vt:lpstr>Ages and Stages of Youth Development </vt:lpstr>
      <vt:lpstr>Agenda </vt:lpstr>
      <vt:lpstr>Characteristics of Development </vt:lpstr>
      <vt:lpstr>Who/What Influences Growth and Development? </vt:lpstr>
      <vt:lpstr>Principles of Development </vt:lpstr>
      <vt:lpstr>Ages 8-10 </vt:lpstr>
      <vt:lpstr>Characteristics of 8-10 </vt:lpstr>
      <vt:lpstr>Characteristics of 8-10 </vt:lpstr>
      <vt:lpstr>Ages 11-12</vt:lpstr>
      <vt:lpstr>Characteristics of 11-12 </vt:lpstr>
      <vt:lpstr>Characteristics of 11-12</vt:lpstr>
      <vt:lpstr>Ages 13-16 </vt:lpstr>
      <vt:lpstr>Characteristics of 13-16 </vt:lpstr>
      <vt:lpstr>Characteristics of 13-16 </vt:lpstr>
      <vt:lpstr>Practical Implications </vt:lpstr>
    </vt:vector>
  </TitlesOfParts>
  <Company>GOA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Ages and Stages of Youth Development</dc:title>
  <dc:creator>GoA</dc:creator>
  <cp:lastModifiedBy>Kat Shreve</cp:lastModifiedBy>
  <cp:revision>12</cp:revision>
  <dcterms:created xsi:type="dcterms:W3CDTF">2013-04-08T16:25:22Z</dcterms:created>
  <dcterms:modified xsi:type="dcterms:W3CDTF">2021-04-01T18:37:38Z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0x010100D8D0C09BC178804AA34D0D3924655C47</vt:lpwstr>
  </property>
</Properties>
</file>